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107" r:id="rId1"/>
  </p:sldMasterIdLst>
  <p:notesMasterIdLst>
    <p:notesMasterId r:id="rId13"/>
  </p:notesMasterIdLst>
  <p:sldIdLst>
    <p:sldId id="256" r:id="rId2"/>
    <p:sldId id="264" r:id="rId3"/>
    <p:sldId id="263" r:id="rId4"/>
    <p:sldId id="258" r:id="rId5"/>
    <p:sldId id="259" r:id="rId6"/>
    <p:sldId id="260" r:id="rId7"/>
    <p:sldId id="261" r:id="rId8"/>
    <p:sldId id="265" r:id="rId9"/>
    <p:sldId id="267" r:id="rId10"/>
    <p:sldId id="266" r:id="rId11"/>
    <p:sldId id="269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0000"/>
    <a:srgbClr val="00CCFF"/>
    <a:srgbClr val="412AEC"/>
    <a:srgbClr val="009999"/>
    <a:srgbClr val="309CE6"/>
    <a:srgbClr val="FF66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805F3E-637B-44FF-8D22-01BB659DD0E1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3FA875-8514-4CD7-BD27-734567BFE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33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https://www2.lehigh.edu/news/arctic-deep-sea-expedition-like-taking-a-trip-to-the-moon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3FA875-8514-4CD7-BD27-734567BFE74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388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3FA875-8514-4CD7-BD27-734567BFE74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884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ACF1A1B0-862D-4909-A7DB-D8ADA062DFCA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656420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56144-9CB7-4E3A-B87E-A382F9BE05EF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49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3D55F-46AB-4791-9172-4FA8DD3A6A9C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631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7879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26480" y="1717879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b="0" kern="1200" spc="10" baseline="0" dirty="0">
                <a:solidFill>
                  <a:schemeClr val="tx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35CF-BDA2-4E7E-8BBD-350479985E74}" type="datetimeFigureOut">
              <a:rPr lang="en-US" smtClean="0"/>
              <a:pPr/>
              <a:t>4/14/2023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002536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26881-8A08-449C-8D73-E5F201F814C1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576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B5A5E-0C07-4E93-A112-D37B4D166B30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47427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F71C5-DC57-4358-A1EA-30C08AF6E3C5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030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235CF-BDA2-4E7E-8BBD-350479985E74}" type="datetimeFigureOut">
              <a:rPr lang="en-US" smtClean="0"/>
              <a:pPr/>
              <a:t>4/14/2023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02610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0639-886C-4FCF-9EAB-ABB5DA3F3F4A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173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4A628-C83B-4C66-83F4-1711CE3738FD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707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C1D73-9400-43CA-A37F-F9B7D00DE14C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462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B7711-B905-4633-B4D7-6F3A49A2E7D9}" type="datetimeFigureOut">
              <a:rPr lang="en-US" smtClean="0"/>
              <a:t>4/14/2023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799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89C235CF-BDA2-4E7E-8BBD-350479985E74}" type="datetimeFigureOut">
              <a:rPr lang="en-US" smtClean="0"/>
              <a:pPr/>
              <a:t>4/14/2023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535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  <p:sldLayoutId id="2147484109" r:id="rId2"/>
    <p:sldLayoutId id="2147484110" r:id="rId3"/>
    <p:sldLayoutId id="2147484111" r:id="rId4"/>
    <p:sldLayoutId id="2147484112" r:id="rId5"/>
    <p:sldLayoutId id="2147484113" r:id="rId6"/>
    <p:sldLayoutId id="2147484114" r:id="rId7"/>
    <p:sldLayoutId id="2147484115" r:id="rId8"/>
    <p:sldLayoutId id="2147484116" r:id="rId9"/>
    <p:sldLayoutId id="2147484117" r:id="rId10"/>
    <p:sldLayoutId id="2147484118" r:id="rId11"/>
    <p:sldLayoutId id="2147484119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245F0-E44D-2D1B-CC73-286E75261E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199" y="104154"/>
            <a:ext cx="9489123" cy="2453640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Hydrothermal Alteration on Earth and Asteroids: IODP Emphasis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0DFC3D-4935-4780-1A70-EFE3F8AAD8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0199" y="2983839"/>
            <a:ext cx="9489124" cy="1553091"/>
          </a:xfrm>
        </p:spPr>
        <p:txBody>
          <a:bodyPr>
            <a:normAutofit fontScale="32500" lnSpcReduction="20000"/>
          </a:bodyPr>
          <a:lstStyle/>
          <a:p>
            <a:pPr algn="ctr">
              <a:lnSpc>
                <a:spcPct val="100000"/>
              </a:lnSpc>
            </a:pPr>
            <a:r>
              <a:rPr lang="en-US" sz="6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Sarah Nielsen</a:t>
            </a:r>
          </a:p>
          <a:p>
            <a:pPr algn="ctr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</a:pPr>
            <a:r>
              <a:rPr lang="en-US" sz="6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Mentor Dante Lauretta</a:t>
            </a:r>
          </a:p>
          <a:p>
            <a:pPr algn="ctr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</a:pPr>
            <a:r>
              <a:rPr lang="en-US" sz="6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Arizona Space Grant Symposium</a:t>
            </a:r>
          </a:p>
          <a:p>
            <a:pPr algn="ctr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</a:pPr>
            <a:r>
              <a:rPr lang="en-US" sz="6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Arizona State University in Tempe, Arizona</a:t>
            </a:r>
          </a:p>
          <a:p>
            <a:pPr algn="ctr">
              <a:lnSpc>
                <a:spcPct val="100000"/>
              </a:lnSpc>
              <a:spcBef>
                <a:spcPts val="50"/>
              </a:spcBef>
              <a:spcAft>
                <a:spcPts val="50"/>
              </a:spcAft>
            </a:pPr>
            <a:r>
              <a:rPr lang="en-US" sz="6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April 22, 2023</a:t>
            </a:r>
          </a:p>
          <a:p>
            <a:pPr algn="ctr">
              <a:lnSpc>
                <a:spcPct val="100000"/>
              </a:lnSpc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DA9E2DD9-2ADE-6ED2-3AEE-3E4CFFF55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1369" y="4859236"/>
            <a:ext cx="1927513" cy="1661676"/>
          </a:xfrm>
          <a:prstGeom prst="rect">
            <a:avLst/>
          </a:prstGeom>
        </p:spPr>
      </p:pic>
      <p:pic>
        <p:nvPicPr>
          <p:cNvPr id="19" name="Picture 18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157EEF58-AD04-E230-7B35-0767DD0AD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282" y="4652291"/>
            <a:ext cx="1554731" cy="20755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1DD482-254A-1ACB-E337-5DFA31BA11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7720" y="5389020"/>
            <a:ext cx="1774280" cy="1334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AB333D-F999-7413-6703-FA96344585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4852" y="5389020"/>
            <a:ext cx="1109640" cy="1146099"/>
          </a:xfrm>
          <a:prstGeom prst="rect">
            <a:avLst/>
          </a:prstGeom>
        </p:spPr>
      </p:pic>
      <p:pic>
        <p:nvPicPr>
          <p:cNvPr id="9" name="Picture 2" descr="Lunar and Planetary Laboratory &amp; Department of Planetary Sciences | The  University of Arizona |">
            <a:extLst>
              <a:ext uri="{FF2B5EF4-FFF2-40B4-BE49-F238E27FC236}">
                <a16:creationId xmlns:a16="http://schemas.microsoft.com/office/drawing/2014/main" id="{B80504F2-2F94-B492-1F44-22E6EAF0F8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4"/>
          <a:stretch/>
        </p:blipFill>
        <p:spPr bwMode="auto">
          <a:xfrm>
            <a:off x="6210462" y="5345805"/>
            <a:ext cx="4317185" cy="100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79FF76-1FBE-4015-8830-16D695A7A47E}"/>
              </a:ext>
            </a:extLst>
          </p:cNvPr>
          <p:cNvSpPr txBox="1"/>
          <p:nvPr/>
        </p:nvSpPr>
        <p:spPr>
          <a:xfrm>
            <a:off x="0" y="-127184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85436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704A3-7FEE-445F-15C8-28DA48A7F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8130" y="15082"/>
            <a:ext cx="5347682" cy="1325562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Acknowledgements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0D2D02-E2E9-8C25-EC1C-98F5879AA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0156" y="1688028"/>
            <a:ext cx="8532606" cy="38549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Thank you to Dr. Dante Lauretta, Melissa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Kontogiannis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Ken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Domanik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Dolores Hill, Space Grant, NASA’s OSIRIS-Rex Mission, University of Arizona Lunar and Planetary Sciences Laboratory (LPL), K-ALFAA and the International Ocean Drilling Project (IODP)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6" name="Picture 5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1A0F6A8C-E956-C6AE-53CC-B4E2D2667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30" y="4652291"/>
            <a:ext cx="1554731" cy="2075566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D2567A31-0B16-341A-1EB6-22A3CCF53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373" y="4859236"/>
            <a:ext cx="1927513" cy="16616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75A2EE-6B6C-9022-9465-DAE45BC7DB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6598" y="5374813"/>
            <a:ext cx="1109640" cy="11460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3D729B-8B72-D885-0BEF-670D7C18F6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5622" y="5280474"/>
            <a:ext cx="1774280" cy="1334775"/>
          </a:xfrm>
          <a:prstGeom prst="rect">
            <a:avLst/>
          </a:prstGeom>
        </p:spPr>
      </p:pic>
      <p:pic>
        <p:nvPicPr>
          <p:cNvPr id="15" name="Picture 2" descr="Lunar and Planetary Laboratory &amp; Department of Planetary Sciences | The  University of Arizona |">
            <a:extLst>
              <a:ext uri="{FF2B5EF4-FFF2-40B4-BE49-F238E27FC236}">
                <a16:creationId xmlns:a16="http://schemas.microsoft.com/office/drawing/2014/main" id="{EEB0DD20-F59B-8CF3-7885-92DEBEDF68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4"/>
          <a:stretch/>
        </p:blipFill>
        <p:spPr bwMode="auto">
          <a:xfrm>
            <a:off x="5034804" y="5374813"/>
            <a:ext cx="4317185" cy="100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88D2922-4F1A-E173-7E68-96275E4C1E0B}"/>
              </a:ext>
            </a:extLst>
          </p:cNvPr>
          <p:cNvSpPr txBox="1"/>
          <p:nvPr/>
        </p:nvSpPr>
        <p:spPr>
          <a:xfrm>
            <a:off x="64048" y="-21348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826533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704A3-7FEE-445F-15C8-28DA48A7F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016" y="1611086"/>
            <a:ext cx="7768356" cy="1817914"/>
          </a:xfrm>
        </p:spPr>
        <p:txBody>
          <a:bodyPr>
            <a:noAutofit/>
          </a:bodyPr>
          <a:lstStyle/>
          <a:p>
            <a:pPr algn="ctr"/>
            <a:r>
              <a:rPr lang="en-US" sz="8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Thank you! </a:t>
            </a:r>
          </a:p>
        </p:txBody>
      </p:sp>
      <p:pic>
        <p:nvPicPr>
          <p:cNvPr id="6" name="Picture 5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1A0F6A8C-E956-C6AE-53CC-B4E2D2667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30" y="4652291"/>
            <a:ext cx="1554731" cy="2075566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D2567A31-0B16-341A-1EB6-22A3CCF53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373" y="4859236"/>
            <a:ext cx="1927513" cy="16616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75A2EE-6B6C-9022-9465-DAE45BC7DB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6598" y="5374813"/>
            <a:ext cx="1109640" cy="11460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3D729B-8B72-D885-0BEF-670D7C18F6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5622" y="5280474"/>
            <a:ext cx="1774280" cy="1334775"/>
          </a:xfrm>
          <a:prstGeom prst="rect">
            <a:avLst/>
          </a:prstGeom>
        </p:spPr>
      </p:pic>
      <p:pic>
        <p:nvPicPr>
          <p:cNvPr id="8" name="Picture 2" descr="Lunar and Planetary Laboratory &amp; Department of Planetary Sciences | The  University of Arizona |">
            <a:extLst>
              <a:ext uri="{FF2B5EF4-FFF2-40B4-BE49-F238E27FC236}">
                <a16:creationId xmlns:a16="http://schemas.microsoft.com/office/drawing/2014/main" id="{FE1CE8A7-AC09-E226-D788-757E71FB66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4"/>
          <a:stretch/>
        </p:blipFill>
        <p:spPr bwMode="auto">
          <a:xfrm>
            <a:off x="5034804" y="5374813"/>
            <a:ext cx="4317185" cy="100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4175BE-E44F-F7AB-37F7-6AC38129A207}"/>
              </a:ext>
            </a:extLst>
          </p:cNvPr>
          <p:cNvSpPr txBox="1"/>
          <p:nvPr/>
        </p:nvSpPr>
        <p:spPr>
          <a:xfrm>
            <a:off x="64048" y="-21348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355041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264383-10F0-670E-61EB-406562AE41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70" b="-2"/>
          <a:stretch/>
        </p:blipFill>
        <p:spPr>
          <a:xfrm>
            <a:off x="457200" y="10"/>
            <a:ext cx="7095744" cy="68579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84B608-63D1-6B0E-187B-84659F8A933D}"/>
              </a:ext>
            </a:extLst>
          </p:cNvPr>
          <p:cNvSpPr txBox="1"/>
          <p:nvPr/>
        </p:nvSpPr>
        <p:spPr>
          <a:xfrm>
            <a:off x="457200" y="6554556"/>
            <a:ext cx="3075836" cy="3034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182880" defTabSz="914400">
              <a:spcAft>
                <a:spcPts val="600"/>
              </a:spcAft>
              <a:buClr>
                <a:schemeClr val="accent1"/>
              </a:buClr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Source: Lehigh News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BA989D-DADA-F30B-A9CA-A3352DF7F766}"/>
              </a:ext>
            </a:extLst>
          </p:cNvPr>
          <p:cNvSpPr txBox="1"/>
          <p:nvPr/>
        </p:nvSpPr>
        <p:spPr>
          <a:xfrm>
            <a:off x="3436359" y="2815618"/>
            <a:ext cx="1137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99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H2O</a:t>
            </a:r>
          </a:p>
        </p:txBody>
      </p:sp>
      <p:pic>
        <p:nvPicPr>
          <p:cNvPr id="1026" name="Picture 2" descr="Minerals and Meteorites and Other Geology Stuff - Peridotite xenoliths in  basalt. Peridote or...">
            <a:extLst>
              <a:ext uri="{FF2B5EF4-FFF2-40B4-BE49-F238E27FC236}">
                <a16:creationId xmlns:a16="http://schemas.microsoft.com/office/drawing/2014/main" id="{208E3936-4F14-C0AD-2DD4-49321CAD9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988" y="5446263"/>
            <a:ext cx="729530" cy="77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0A322C5-F697-7ED8-28DB-D7F50591C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773" y="5471975"/>
            <a:ext cx="1331548" cy="73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E430F2-5FB8-D3F3-BCCD-DD1769C46D38}"/>
              </a:ext>
            </a:extLst>
          </p:cNvPr>
          <p:cNvSpPr txBox="1"/>
          <p:nvPr/>
        </p:nvSpPr>
        <p:spPr>
          <a:xfrm>
            <a:off x="8563773" y="5022256"/>
            <a:ext cx="1210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Serpentine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451969-7185-3D8A-31DF-6087803711BD}"/>
              </a:ext>
            </a:extLst>
          </p:cNvPr>
          <p:cNvSpPr txBox="1"/>
          <p:nvPr/>
        </p:nvSpPr>
        <p:spPr>
          <a:xfrm>
            <a:off x="5621622" y="5022256"/>
            <a:ext cx="2255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Peridotite with olivine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7128B0FD-B9BA-B36D-260F-EBE720BE241F}"/>
              </a:ext>
            </a:extLst>
          </p:cNvPr>
          <p:cNvSpPr/>
          <p:nvPr/>
        </p:nvSpPr>
        <p:spPr>
          <a:xfrm>
            <a:off x="7105890" y="5641026"/>
            <a:ext cx="1217828" cy="38669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2CC8C0-14F2-C1A9-8F0D-C21A145E80DF}"/>
              </a:ext>
            </a:extLst>
          </p:cNvPr>
          <p:cNvSpPr txBox="1"/>
          <p:nvPr/>
        </p:nvSpPr>
        <p:spPr>
          <a:xfrm>
            <a:off x="8409592" y="6318917"/>
            <a:ext cx="1688271" cy="36933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indent="-182880" defTabSz="914400">
              <a:spcAft>
                <a:spcPts val="600"/>
              </a:spcAft>
              <a:buClr>
                <a:schemeClr val="accent1"/>
              </a:buClr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Source: Wikimedia Commons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0C1AD7-0B01-FC67-9018-A3C09A77C50A}"/>
              </a:ext>
            </a:extLst>
          </p:cNvPr>
          <p:cNvSpPr txBox="1"/>
          <p:nvPr/>
        </p:nvSpPr>
        <p:spPr>
          <a:xfrm>
            <a:off x="5780331" y="6318917"/>
            <a:ext cx="1688271" cy="36933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indent="-182880" defTabSz="914400">
              <a:spcAft>
                <a:spcPts val="600"/>
              </a:spcAft>
              <a:buClr>
                <a:schemeClr val="accent1"/>
              </a:buClr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Source: Wikimedia Commons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C233866-5C8C-D310-29A1-A57995E60264}"/>
              </a:ext>
            </a:extLst>
          </p:cNvPr>
          <p:cNvSpPr txBox="1">
            <a:spLocks/>
          </p:cNvSpPr>
          <p:nvPr/>
        </p:nvSpPr>
        <p:spPr>
          <a:xfrm>
            <a:off x="6749143" y="640080"/>
            <a:ext cx="4205368" cy="1325562"/>
          </a:xfrm>
          <a:prstGeom prst="rect">
            <a:avLst/>
          </a:prstGeom>
        </p:spPr>
        <p:txBody>
          <a:bodyPr vert="horz" lIns="91440" tIns="27432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Hydrothermal Systems on Earth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009509-5DC6-46F9-19EC-87535A0B36AD}"/>
              </a:ext>
            </a:extLst>
          </p:cNvPr>
          <p:cNvSpPr txBox="1"/>
          <p:nvPr/>
        </p:nvSpPr>
        <p:spPr>
          <a:xfrm>
            <a:off x="0" y="0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54730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71682-69C2-C82B-8174-987E09420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4" y="-37725"/>
            <a:ext cx="9692640" cy="1325562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Motivation</a:t>
            </a:r>
          </a:p>
        </p:txBody>
      </p:sp>
      <p:pic>
        <p:nvPicPr>
          <p:cNvPr id="1026" name="Picture 2" descr="Ten Things to Know About Bennu">
            <a:extLst>
              <a:ext uri="{FF2B5EF4-FFF2-40B4-BE49-F238E27FC236}">
                <a16:creationId xmlns:a16="http://schemas.microsoft.com/office/drawing/2014/main" id="{3351676D-8C31-9F42-9C4F-37BA41B49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056" y="800475"/>
            <a:ext cx="2595336" cy="244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right carbonate veins on asteroid (101955) Bennu: Implications for aqueous  alteration history | Science">
            <a:extLst>
              <a:ext uri="{FF2B5EF4-FFF2-40B4-BE49-F238E27FC236}">
                <a16:creationId xmlns:a16="http://schemas.microsoft.com/office/drawing/2014/main" id="{016473A7-9977-CD7F-C0BB-DC2BD27F0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308" y="1114978"/>
            <a:ext cx="2595336" cy="181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4726ECD0-3E81-82DC-50D0-4F3C34A032E4}"/>
              </a:ext>
            </a:extLst>
          </p:cNvPr>
          <p:cNvSpPr/>
          <p:nvPr/>
        </p:nvSpPr>
        <p:spPr>
          <a:xfrm rot="20809117">
            <a:off x="6061574" y="1475634"/>
            <a:ext cx="1217828" cy="742794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18F12F-AD7E-A15E-24A6-A97EF4F17EDC}"/>
              </a:ext>
            </a:extLst>
          </p:cNvPr>
          <p:cNvSpPr txBox="1"/>
          <p:nvPr/>
        </p:nvSpPr>
        <p:spPr>
          <a:xfrm>
            <a:off x="674167" y="1739352"/>
            <a:ext cx="304261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Carbonate on Bennu</a:t>
            </a:r>
          </a:p>
          <a:p>
            <a:pPr marL="342900" indent="-342900">
              <a:buAutoNum type="arabicPeriod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Origins of life at hydrothermal vents </a:t>
            </a:r>
          </a:p>
          <a:p>
            <a:pPr marL="342900" indent="-342900">
              <a:buFontTx/>
              <a:buAutoNum type="arabicPeriod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Climate change - CO2 sequestration 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64D1DF8E-9E99-B470-BA2E-B6B5A1453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5740" y="0"/>
            <a:ext cx="24431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FAD483-1F13-8455-C9B1-1222D92F41B6}"/>
              </a:ext>
            </a:extLst>
          </p:cNvPr>
          <p:cNvSpPr txBox="1"/>
          <p:nvPr/>
        </p:nvSpPr>
        <p:spPr>
          <a:xfrm>
            <a:off x="7042456" y="2947766"/>
            <a:ext cx="22124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Source: NASA/University of Arizona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872C3D-BA4D-FC3D-9DBF-3C1DA0F5942D}"/>
              </a:ext>
            </a:extLst>
          </p:cNvPr>
          <p:cNvSpPr txBox="1"/>
          <p:nvPr/>
        </p:nvSpPr>
        <p:spPr>
          <a:xfrm>
            <a:off x="4268056" y="522938"/>
            <a:ext cx="22124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Source: NASA/University of Arizona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BE5248-D30F-689A-1EBF-3D987B341CCF}"/>
              </a:ext>
            </a:extLst>
          </p:cNvPr>
          <p:cNvSpPr txBox="1"/>
          <p:nvPr/>
        </p:nvSpPr>
        <p:spPr>
          <a:xfrm>
            <a:off x="7717421" y="-10852"/>
            <a:ext cx="18181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Source: National Geographic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6753BD4-BB98-259E-CD9B-2DEF2C3D7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2093" y="3363166"/>
            <a:ext cx="4502597" cy="31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BAF0E5-978E-CA56-D3A4-4E1FA6D79F88}"/>
              </a:ext>
            </a:extLst>
          </p:cNvPr>
          <p:cNvSpPr txBox="1"/>
          <p:nvPr/>
        </p:nvSpPr>
        <p:spPr>
          <a:xfrm>
            <a:off x="7684831" y="6549976"/>
            <a:ext cx="12170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Source: Wikipedia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D51D99-605F-A01D-36DE-9FE8AD8EA22E}"/>
              </a:ext>
            </a:extLst>
          </p:cNvPr>
          <p:cNvSpPr txBox="1"/>
          <p:nvPr/>
        </p:nvSpPr>
        <p:spPr>
          <a:xfrm>
            <a:off x="64048" y="-21348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98703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5CA1C-85AE-11A5-7973-2BEFABFD4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629" y="11123"/>
            <a:ext cx="9692640" cy="1325562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Methodology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34C03E-2D2A-7221-3F5D-2F1A0B6A18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3284" y="1321934"/>
            <a:ext cx="4480560" cy="73152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Process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46FB16-DF4F-B699-F485-334CEC7277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4372" y="2053454"/>
            <a:ext cx="3961686" cy="4457313"/>
          </a:xfrm>
        </p:spPr>
        <p:txBody>
          <a:bodyPr>
            <a:normAutofit lnSpcReduction="10000"/>
          </a:bodyPr>
          <a:lstStyle/>
          <a:p>
            <a:pPr marL="342900" indent="-342900"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IODP drilled in Atlantis Massif</a:t>
            </a:r>
          </a:p>
          <a:p>
            <a:pPr marL="342900" indent="-342900"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IODP made a thin section</a:t>
            </a:r>
          </a:p>
          <a:p>
            <a:pPr marL="342900" indent="-342900"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Requested it</a:t>
            </a:r>
          </a:p>
          <a:p>
            <a:pPr marL="342900" indent="-342900"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Carbon coated thin section</a:t>
            </a:r>
          </a:p>
          <a:p>
            <a:pPr marL="342900" indent="-342900"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Put thin section into the microprobe, analyzed it </a:t>
            </a:r>
          </a:p>
          <a:p>
            <a:pPr marL="617220" lvl="1" indent="-342900"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BSE images – backscatter electron images</a:t>
            </a:r>
          </a:p>
          <a:p>
            <a:pPr marL="617220" lvl="1" indent="-342900"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EDS – energy dispersive spectroscopy</a:t>
            </a:r>
          </a:p>
          <a:p>
            <a:pPr marL="617220" lvl="1" indent="-342900"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WDS – wave dispersive spectroscopy</a:t>
            </a:r>
          </a:p>
          <a:p>
            <a:pPr marL="617220" lvl="1" indent="-342900">
              <a:buAutoNum type="arabicPeriod"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17220" lvl="1" indent="-342900">
              <a:buAutoNum type="arabicPeriod"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C5E805-A5BD-AEE0-8364-9FEE0506FC98}"/>
              </a:ext>
            </a:extLst>
          </p:cNvPr>
          <p:cNvSpPr txBox="1"/>
          <p:nvPr/>
        </p:nvSpPr>
        <p:spPr>
          <a:xfrm>
            <a:off x="6111188" y="214112"/>
            <a:ext cx="508506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Sample: </a:t>
            </a:r>
            <a:r>
              <a:rPr lang="en-US" sz="1800" b="1" i="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IODP 304-U1 1309D, 31R-2 Section 184</a:t>
            </a:r>
            <a:endParaRPr lang="en-US" dirty="0"/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6BF38FF3-659A-B920-C9FA-5B83117FBB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C63931-FB75-07D3-3A3A-C2ABF4488B4D}"/>
              </a:ext>
            </a:extLst>
          </p:cNvPr>
          <p:cNvSpPr txBox="1"/>
          <p:nvPr/>
        </p:nvSpPr>
        <p:spPr>
          <a:xfrm>
            <a:off x="6111188" y="764364"/>
            <a:ext cx="2355846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Thin Section</a:t>
            </a:r>
            <a:endParaRPr lang="en-US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67EAEA-F0B2-3FCA-1345-79325A371DDD}"/>
              </a:ext>
            </a:extLst>
          </p:cNvPr>
          <p:cNvSpPr txBox="1"/>
          <p:nvPr/>
        </p:nvSpPr>
        <p:spPr>
          <a:xfrm>
            <a:off x="8745145" y="793845"/>
            <a:ext cx="2355846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BSE Image</a:t>
            </a:r>
            <a:endParaRPr lang="en-US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478248-88D0-8BA7-9EB3-7C9E0139A2BF}"/>
              </a:ext>
            </a:extLst>
          </p:cNvPr>
          <p:cNvSpPr txBox="1"/>
          <p:nvPr/>
        </p:nvSpPr>
        <p:spPr>
          <a:xfrm>
            <a:off x="9500337" y="3276743"/>
            <a:ext cx="1483510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EDS of Olivine – high Mg and Si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DDAD7C-E8B6-C3B1-1121-D5ED1AE226DC}"/>
              </a:ext>
            </a:extLst>
          </p:cNvPr>
          <p:cNvSpPr txBox="1"/>
          <p:nvPr/>
        </p:nvSpPr>
        <p:spPr>
          <a:xfrm>
            <a:off x="6611386" y="5170306"/>
            <a:ext cx="1724495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en-US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WDS - analysis points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 descr="Map&#10;&#10;Description automatically generated">
            <a:extLst>
              <a:ext uri="{FF2B5EF4-FFF2-40B4-BE49-F238E27FC236}">
                <a16:creationId xmlns:a16="http://schemas.microsoft.com/office/drawing/2014/main" id="{F8612900-EAAE-FB4C-8626-EAEE56C3C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1732" y="4636299"/>
            <a:ext cx="2470246" cy="19162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AA6BF3-FBA9-5D9F-E70B-787FDC8E7884}"/>
              </a:ext>
            </a:extLst>
          </p:cNvPr>
          <p:cNvSpPr/>
          <p:nvPr/>
        </p:nvSpPr>
        <p:spPr>
          <a:xfrm>
            <a:off x="5983149" y="2845757"/>
            <a:ext cx="3517188" cy="1781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95E10606-4A6C-4380-B67B-AC2EDDF6F2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9729" y="2931359"/>
            <a:ext cx="3270957" cy="1618051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F2807B8-22B5-23E1-079E-7A0C2935C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121" y="1159992"/>
            <a:ext cx="2669913" cy="157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9B9AAF6B-6C11-57CB-4008-51647281E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947" y="1167777"/>
            <a:ext cx="2692400" cy="157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36E433C-5A00-4261-7915-05A1DBA6523C}"/>
              </a:ext>
            </a:extLst>
          </p:cNvPr>
          <p:cNvSpPr txBox="1"/>
          <p:nvPr/>
        </p:nvSpPr>
        <p:spPr>
          <a:xfrm>
            <a:off x="4555235" y="3296"/>
            <a:ext cx="1197429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Core from Site U1309</a:t>
            </a:r>
            <a:endParaRPr lang="en-US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CD322F-4E20-24D2-68E9-41E1A27E0751}"/>
              </a:ext>
            </a:extLst>
          </p:cNvPr>
          <p:cNvSpPr txBox="1"/>
          <p:nvPr/>
        </p:nvSpPr>
        <p:spPr>
          <a:xfrm>
            <a:off x="5760556" y="6580826"/>
            <a:ext cx="9332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Source: IODP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92EFA77-2DAE-0C68-1C67-008710017D28}"/>
              </a:ext>
            </a:extLst>
          </p:cNvPr>
          <p:cNvSpPr/>
          <p:nvPr/>
        </p:nvSpPr>
        <p:spPr>
          <a:xfrm>
            <a:off x="9466739" y="5398475"/>
            <a:ext cx="152400" cy="14151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DABAC33F-D778-962A-AEFE-9A47E98CA8FD}"/>
              </a:ext>
            </a:extLst>
          </p:cNvPr>
          <p:cNvSpPr/>
          <p:nvPr/>
        </p:nvSpPr>
        <p:spPr>
          <a:xfrm rot="2507785">
            <a:off x="8828762" y="4870960"/>
            <a:ext cx="732199" cy="473257"/>
          </a:xfrm>
          <a:prstGeom prst="rightArrow">
            <a:avLst>
              <a:gd name="adj1" fmla="val 26714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DE19633-903D-62AD-7B07-686C18719680}"/>
              </a:ext>
            </a:extLst>
          </p:cNvPr>
          <p:cNvSpPr/>
          <p:nvPr/>
        </p:nvSpPr>
        <p:spPr>
          <a:xfrm>
            <a:off x="4532929" y="662781"/>
            <a:ext cx="1221099" cy="61952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D89263-64A8-3856-3B94-54C479CCBF1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7799" y="1159992"/>
            <a:ext cx="2204965" cy="3072435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986270C-32B0-5C01-FF09-D71357408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927" y="662781"/>
            <a:ext cx="730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3AA4D32C-DA43-3D4E-39FB-C4414BAE88BE}"/>
              </a:ext>
            </a:extLst>
          </p:cNvPr>
          <p:cNvSpPr txBox="1"/>
          <p:nvPr/>
        </p:nvSpPr>
        <p:spPr>
          <a:xfrm>
            <a:off x="64048" y="-21348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FE4D6706-7EC2-2BC5-3D65-A670BB6DB887}"/>
              </a:ext>
            </a:extLst>
          </p:cNvPr>
          <p:cNvSpPr txBox="1"/>
          <p:nvPr/>
        </p:nvSpPr>
        <p:spPr>
          <a:xfrm>
            <a:off x="6716523" y="4637134"/>
            <a:ext cx="11320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Source: K-ALFAA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FE4D6706-7EC2-2BC5-3D65-A670BB6DB887}"/>
              </a:ext>
            </a:extLst>
          </p:cNvPr>
          <p:cNvSpPr txBox="1"/>
          <p:nvPr/>
        </p:nvSpPr>
        <p:spPr>
          <a:xfrm>
            <a:off x="8414691" y="6400623"/>
            <a:ext cx="11320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Source: K-ALFAA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FE4D6706-7EC2-2BC5-3D65-A670BB6DB887}"/>
              </a:ext>
            </a:extLst>
          </p:cNvPr>
          <p:cNvSpPr txBox="1"/>
          <p:nvPr/>
        </p:nvSpPr>
        <p:spPr>
          <a:xfrm>
            <a:off x="9688318" y="2710366"/>
            <a:ext cx="11320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Source: K-ALFAA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FE4D6706-7EC2-2BC5-3D65-A670BB6DB887}"/>
              </a:ext>
            </a:extLst>
          </p:cNvPr>
          <p:cNvSpPr txBox="1"/>
          <p:nvPr/>
        </p:nvSpPr>
        <p:spPr>
          <a:xfrm>
            <a:off x="5932749" y="2612396"/>
            <a:ext cx="11320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Source: K-ALFAA</a:t>
            </a:r>
          </a:p>
        </p:txBody>
      </p:sp>
    </p:spTree>
    <p:extLst>
      <p:ext uri="{BB962C8B-B14F-4D97-AF65-F5344CB8AC3E}">
        <p14:creationId xmlns:p14="http://schemas.microsoft.com/office/powerpoint/2010/main" val="2682746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DD9E311-E5B2-214B-FE66-15FFF6F5E6C9}"/>
              </a:ext>
            </a:extLst>
          </p:cNvPr>
          <p:cNvSpPr txBox="1"/>
          <p:nvPr/>
        </p:nvSpPr>
        <p:spPr>
          <a:xfrm>
            <a:off x="805543" y="6063003"/>
            <a:ext cx="10113556" cy="38134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1200"/>
              </a:spcAft>
            </a:pPr>
            <a:r>
              <a:rPr lang="en-US" sz="1800" b="1" i="0" u="none" strike="noStrike" dirty="0">
                <a:solidFill>
                  <a:srgbClr val="92D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Carbonates – green</a:t>
            </a:r>
            <a:r>
              <a:rPr lang="en-US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	</a:t>
            </a:r>
            <a:r>
              <a:rPr lang="en-US" b="1" dirty="0">
                <a:solidFill>
                  <a:srgbClr val="ADADA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800" b="1" i="0" u="none" strike="noStrike" dirty="0">
                <a:solidFill>
                  <a:srgbClr val="ADADA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i="0" u="none" strike="noStrike" dirty="0">
                <a:solidFill>
                  <a:srgbClr val="00CC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Olivine – blue </a:t>
            </a:r>
            <a:r>
              <a:rPr lang="en-US" sz="1800" b="1" i="0" u="none" strike="noStrike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1800" b="1" i="0" u="none" strike="noStrike" dirty="0">
                <a:solidFill>
                  <a:srgbClr val="ADADA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i="0" u="none" strike="noStrike" dirty="0">
                <a:solidFill>
                  <a:srgbClr val="E6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Sulfides -  red		</a:t>
            </a:r>
            <a:endParaRPr lang="en-US" b="1" dirty="0">
              <a:solidFill>
                <a:srgbClr val="E60000"/>
              </a:solidFill>
            </a:endParaRPr>
          </a:p>
        </p:txBody>
      </p:sp>
      <p:pic>
        <p:nvPicPr>
          <p:cNvPr id="10" name="Picture 9" descr="A picture containing text, display, electronics, screen&#10;&#10;Description automatically generated">
            <a:extLst>
              <a:ext uri="{FF2B5EF4-FFF2-40B4-BE49-F238E27FC236}">
                <a16:creationId xmlns:a16="http://schemas.microsoft.com/office/drawing/2014/main" id="{7CF44A01-9563-C9A4-8ECC-A0C0F8E24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543" y="123533"/>
            <a:ext cx="10113556" cy="59394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7548CB-445E-70DD-3365-080A319D6DDE}"/>
              </a:ext>
            </a:extLst>
          </p:cNvPr>
          <p:cNvSpPr txBox="1"/>
          <p:nvPr/>
        </p:nvSpPr>
        <p:spPr>
          <a:xfrm>
            <a:off x="64048" y="-21348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FE4D6706-7EC2-2BC5-3D65-A670BB6DB887}"/>
              </a:ext>
            </a:extLst>
          </p:cNvPr>
          <p:cNvSpPr txBox="1"/>
          <p:nvPr/>
        </p:nvSpPr>
        <p:spPr>
          <a:xfrm>
            <a:off x="5399350" y="6433279"/>
            <a:ext cx="11320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Source: K-ALFAA</a:t>
            </a:r>
          </a:p>
        </p:txBody>
      </p:sp>
    </p:spTree>
    <p:extLst>
      <p:ext uri="{BB962C8B-B14F-4D97-AF65-F5344CB8AC3E}">
        <p14:creationId xmlns:p14="http://schemas.microsoft.com/office/powerpoint/2010/main" val="2267032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99EDA-E1BF-A325-ABE7-4F9F83921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20275"/>
            <a:ext cx="9692640" cy="1325562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Identify Regions of Interest</a:t>
            </a:r>
          </a:p>
        </p:txBody>
      </p:sp>
      <p:pic>
        <p:nvPicPr>
          <p:cNvPr id="4106" name="Picture 10">
            <a:extLst>
              <a:ext uri="{FF2B5EF4-FFF2-40B4-BE49-F238E27FC236}">
                <a16:creationId xmlns:a16="http://schemas.microsoft.com/office/drawing/2014/main" id="{ECF60694-080D-392F-4339-0FE5EF77C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1" y="3129392"/>
            <a:ext cx="3523621" cy="214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DECA3062-21D8-6F22-908C-71134AB79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790" y="1863937"/>
            <a:ext cx="1934029" cy="143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>
            <a:extLst>
              <a:ext uri="{FF2B5EF4-FFF2-40B4-BE49-F238E27FC236}">
                <a16:creationId xmlns:a16="http://schemas.microsoft.com/office/drawing/2014/main" id="{CAA456EF-303D-A06B-AF03-026C01B16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498" y="3504173"/>
            <a:ext cx="1934031" cy="143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>
            <a:extLst>
              <a:ext uri="{FF2B5EF4-FFF2-40B4-BE49-F238E27FC236}">
                <a16:creationId xmlns:a16="http://schemas.microsoft.com/office/drawing/2014/main" id="{6C46D036-F849-E71D-E916-128E49AD6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787" y="5144410"/>
            <a:ext cx="1934032" cy="143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>
            <a:extLst>
              <a:ext uri="{FF2B5EF4-FFF2-40B4-BE49-F238E27FC236}">
                <a16:creationId xmlns:a16="http://schemas.microsoft.com/office/drawing/2014/main" id="{B6AFF877-F782-CFE9-3890-105DAE4B6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420" y="1863094"/>
            <a:ext cx="1934029" cy="143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>
            <a:extLst>
              <a:ext uri="{FF2B5EF4-FFF2-40B4-BE49-F238E27FC236}">
                <a16:creationId xmlns:a16="http://schemas.microsoft.com/office/drawing/2014/main" id="{160BE124-F8BE-C5ED-59F4-3093AD5D4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420" y="3504174"/>
            <a:ext cx="1934029" cy="143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>
            <a:extLst>
              <a:ext uri="{FF2B5EF4-FFF2-40B4-BE49-F238E27FC236}">
                <a16:creationId xmlns:a16="http://schemas.microsoft.com/office/drawing/2014/main" id="{F1BD5135-2353-FCF3-5B1B-0951B266E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420" y="5144410"/>
            <a:ext cx="1934029" cy="143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C67465-0BFD-7BC7-0BA8-0B9FA1936803}"/>
              </a:ext>
            </a:extLst>
          </p:cNvPr>
          <p:cNvSpPr txBox="1"/>
          <p:nvPr/>
        </p:nvSpPr>
        <p:spPr>
          <a:xfrm>
            <a:off x="9767639" y="-107657"/>
            <a:ext cx="1550601" cy="929485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1200"/>
              </a:spcAft>
            </a:pPr>
            <a:endParaRPr lang="en-US" sz="12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endParaRPr lang="en-US" sz="12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endParaRPr lang="en-US" sz="12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endParaRPr lang="en-US" sz="12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endParaRPr lang="en-US" sz="12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endParaRPr lang="en-US" sz="12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endParaRPr lang="en-US" sz="12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endParaRPr lang="en-US" sz="12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endParaRPr lang="en-US" sz="12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endParaRPr lang="en-US" sz="12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sz="1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BSE Images: </a:t>
            </a:r>
            <a:endParaRPr lang="en-US" sz="1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sz="1200" b="1" i="0" u="none" strike="noStrike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Mg – blue (Olivine)</a:t>
            </a:r>
            <a:endParaRPr lang="en-US" sz="1200" b="1" dirty="0">
              <a:solidFill>
                <a:srgbClr val="00B0F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sz="1200" b="1" i="0" u="none" strike="noStrike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Mn – red (Mn-rich carbonate)</a:t>
            </a:r>
            <a:endParaRPr lang="en-US" sz="1200" b="1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r>
              <a:rPr lang="en-US" sz="1200" b="1" i="0" u="none" strike="noStrike" dirty="0">
                <a:solidFill>
                  <a:srgbClr val="92D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 – green (Ca-rich carbonate)</a:t>
            </a:r>
          </a:p>
          <a:p>
            <a:pPr rtl="0">
              <a:spcBef>
                <a:spcPts val="0"/>
              </a:spcBef>
              <a:spcAft>
                <a:spcPts val="1200"/>
              </a:spcAft>
            </a:pPr>
            <a:endParaRPr lang="en-US" sz="1200" b="1" dirty="0">
              <a:solidFill>
                <a:srgbClr val="92D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endParaRPr lang="en-US" sz="1200" b="1" dirty="0">
              <a:solidFill>
                <a:srgbClr val="92D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endParaRPr lang="en-US" sz="1200" b="1" dirty="0">
              <a:solidFill>
                <a:srgbClr val="92D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endParaRPr lang="en-US" sz="1200" b="1" dirty="0">
              <a:solidFill>
                <a:srgbClr val="92D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endParaRPr lang="en-US" sz="1200" b="1" dirty="0">
              <a:solidFill>
                <a:srgbClr val="92D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endParaRPr lang="en-US" sz="1200" b="1" dirty="0">
              <a:solidFill>
                <a:srgbClr val="92D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endParaRPr lang="en-US" sz="1200" b="1" dirty="0">
              <a:solidFill>
                <a:srgbClr val="92D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endParaRPr lang="en-US" sz="1200" b="1" dirty="0">
              <a:solidFill>
                <a:srgbClr val="92D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endParaRPr lang="en-US" sz="1200" b="1" dirty="0">
              <a:solidFill>
                <a:srgbClr val="92D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1200"/>
              </a:spcAft>
            </a:pPr>
            <a:endParaRPr lang="en-US" sz="1200" b="1" dirty="0">
              <a:solidFill>
                <a:srgbClr val="92D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br>
              <a:rPr lang="en-US" sz="1200" dirty="0"/>
            </a:br>
            <a:endParaRPr lang="en-US" sz="12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259393A-5D36-495C-BB2F-DEE78746DAE5}"/>
              </a:ext>
            </a:extLst>
          </p:cNvPr>
          <p:cNvCxnSpPr>
            <a:endCxn id="4110" idx="1"/>
          </p:cNvCxnSpPr>
          <p:nvPr/>
        </p:nvCxnSpPr>
        <p:spPr>
          <a:xfrm flipV="1">
            <a:off x="3474720" y="4221342"/>
            <a:ext cx="571778" cy="3811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1400598-6ADC-C89C-4CBD-2F951A8EA3F8}"/>
              </a:ext>
            </a:extLst>
          </p:cNvPr>
          <p:cNvCxnSpPr>
            <a:endCxn id="4112" idx="1"/>
          </p:cNvCxnSpPr>
          <p:nvPr/>
        </p:nvCxnSpPr>
        <p:spPr>
          <a:xfrm>
            <a:off x="3474720" y="4622800"/>
            <a:ext cx="557067" cy="12382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35EAAB9-9634-39CD-6E7B-4271950075E2}"/>
              </a:ext>
            </a:extLst>
          </p:cNvPr>
          <p:cNvCxnSpPr>
            <a:endCxn id="4108" idx="1"/>
          </p:cNvCxnSpPr>
          <p:nvPr/>
        </p:nvCxnSpPr>
        <p:spPr>
          <a:xfrm flipV="1">
            <a:off x="3098800" y="2581105"/>
            <a:ext cx="932990" cy="20213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C744159-A4C5-3EFD-6C4E-F0FE89FFA4D7}"/>
              </a:ext>
            </a:extLst>
          </p:cNvPr>
          <p:cNvCxnSpPr>
            <a:cxnSpLocks/>
            <a:stCxn id="4108" idx="3"/>
            <a:endCxn id="4114" idx="1"/>
          </p:cNvCxnSpPr>
          <p:nvPr/>
        </p:nvCxnSpPr>
        <p:spPr>
          <a:xfrm flipV="1">
            <a:off x="5965819" y="2580139"/>
            <a:ext cx="1550601" cy="9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03F1D36-011D-FD0F-EE2C-5B3A235A786E}"/>
              </a:ext>
            </a:extLst>
          </p:cNvPr>
          <p:cNvCxnSpPr>
            <a:stCxn id="4110" idx="3"/>
            <a:endCxn id="4116" idx="1"/>
          </p:cNvCxnSpPr>
          <p:nvPr/>
        </p:nvCxnSpPr>
        <p:spPr>
          <a:xfrm>
            <a:off x="5980529" y="4221342"/>
            <a:ext cx="153589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3BB71DD-C836-DC2A-1428-AEEC06B31F40}"/>
              </a:ext>
            </a:extLst>
          </p:cNvPr>
          <p:cNvCxnSpPr>
            <a:stCxn id="4112" idx="3"/>
            <a:endCxn id="4118" idx="1"/>
          </p:cNvCxnSpPr>
          <p:nvPr/>
        </p:nvCxnSpPr>
        <p:spPr>
          <a:xfrm>
            <a:off x="5965819" y="5861087"/>
            <a:ext cx="1550601" cy="4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AC39E81-D846-20A2-016F-AFB1CE401AD2}"/>
              </a:ext>
            </a:extLst>
          </p:cNvPr>
          <p:cNvSpPr txBox="1"/>
          <p:nvPr/>
        </p:nvSpPr>
        <p:spPr>
          <a:xfrm>
            <a:off x="6359469" y="1968189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412AEC"/>
                </a:solidFill>
              </a:rPr>
              <a:t>MAP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4FB59D-365A-8F3E-0CDE-7943214BB3E4}"/>
              </a:ext>
            </a:extLst>
          </p:cNvPr>
          <p:cNvSpPr txBox="1"/>
          <p:nvPr/>
        </p:nvSpPr>
        <p:spPr>
          <a:xfrm>
            <a:off x="64048" y="-21348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FE4D6706-7EC2-2BC5-3D65-A670BB6DB887}"/>
              </a:ext>
            </a:extLst>
          </p:cNvPr>
          <p:cNvSpPr txBox="1"/>
          <p:nvPr/>
        </p:nvSpPr>
        <p:spPr>
          <a:xfrm>
            <a:off x="42" y="6596563"/>
            <a:ext cx="11320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Source: K-ALFAA</a:t>
            </a:r>
          </a:p>
        </p:txBody>
      </p:sp>
    </p:spTree>
    <p:extLst>
      <p:ext uri="{BB962C8B-B14F-4D97-AF65-F5344CB8AC3E}">
        <p14:creationId xmlns:p14="http://schemas.microsoft.com/office/powerpoint/2010/main" val="61956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99EDA-E1BF-A325-ABE7-4F9F83921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-217258"/>
            <a:ext cx="9692640" cy="1325562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Olivine-Carbonate Reaction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84518E4-A5E8-456C-6D2B-8312B3FDA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043" y="-1"/>
            <a:ext cx="4026949" cy="300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5EA349-8440-9265-64CE-B0270AA2BC97}"/>
              </a:ext>
            </a:extLst>
          </p:cNvPr>
          <p:cNvSpPr txBox="1"/>
          <p:nvPr/>
        </p:nvSpPr>
        <p:spPr>
          <a:xfrm>
            <a:off x="3021397" y="1457642"/>
            <a:ext cx="8015547" cy="5724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600"/>
              </a:spcBef>
              <a:spcAft>
                <a:spcPts val="0"/>
              </a:spcAft>
            </a:pPr>
            <a:r>
              <a:rPr lang="en-US" sz="2400" b="1" i="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en-US" sz="2400" b="1" i="0" u="none" strike="noStrike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2(g)</a:t>
            </a:r>
            <a:r>
              <a:rPr lang="en-US" sz="2400" b="1" i="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+ H</a:t>
            </a:r>
            <a:r>
              <a:rPr lang="en-US" sz="2400" b="1" i="0" u="none" strike="noStrike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i="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400" b="1" i="0" u="none" strike="noStrike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(l)</a:t>
            </a:r>
            <a:r>
              <a:rPr lang="en-US" sz="2400" b="1" i="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sz="2400" b="1" i="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 H</a:t>
            </a:r>
            <a:r>
              <a:rPr lang="en-US" sz="2400" b="1" i="0" u="none" strike="noStrike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i="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en-US" sz="2400" b="1" i="0" u="none" strike="noStrike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3(</a:t>
            </a:r>
            <a:r>
              <a:rPr lang="en-US" sz="2400" b="1" i="0" u="none" strike="noStrike" baseline="-25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aq</a:t>
            </a:r>
            <a:r>
              <a:rPr lang="en-US" sz="2400" b="1" i="0" u="none" strike="noStrike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rtl="0">
              <a:spcBef>
                <a:spcPts val="600"/>
              </a:spcBef>
              <a:spcAft>
                <a:spcPts val="0"/>
              </a:spcAft>
            </a:pPr>
            <a:endParaRPr lang="en-US" sz="2400" b="1" i="0" u="none" strike="noStrike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600"/>
              </a:spcBef>
              <a:spcAft>
                <a:spcPts val="0"/>
              </a:spcAft>
            </a:pP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600"/>
              </a:spcBef>
              <a:spcAft>
                <a:spcPts val="0"/>
              </a:spcAft>
            </a:pP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600"/>
              </a:spcBef>
              <a:spcAft>
                <a:spcPts val="0"/>
              </a:spcAft>
            </a:pPr>
            <a:r>
              <a:rPr lang="en-US" sz="2400" b="1" i="0" u="none" strike="noStrike" dirty="0">
                <a:solidFill>
                  <a:srgbClr val="309CE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Mg</a:t>
            </a:r>
            <a:r>
              <a:rPr lang="en-US" sz="2400" b="1" i="0" u="none" strike="noStrike" baseline="-25000" dirty="0">
                <a:solidFill>
                  <a:srgbClr val="309CE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1.8</a:t>
            </a:r>
            <a:r>
              <a:rPr lang="en-US" sz="2400" b="1" i="0" u="none" strike="noStrike" dirty="0">
                <a:solidFill>
                  <a:srgbClr val="309CE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</a:t>
            </a:r>
            <a:r>
              <a:rPr lang="en-US" sz="2400" b="1" i="0" u="none" strike="noStrike" baseline="-25000" dirty="0">
                <a:solidFill>
                  <a:srgbClr val="309CE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0.2</a:t>
            </a:r>
            <a:r>
              <a:rPr lang="en-US" sz="2400" b="1" i="0" u="none" strike="noStrike" dirty="0">
                <a:solidFill>
                  <a:srgbClr val="309CE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</a:t>
            </a:r>
            <a:r>
              <a:rPr lang="en-US" sz="2400" b="1" i="0" u="none" strike="noStrike" baseline="-25000" dirty="0">
                <a:solidFill>
                  <a:srgbClr val="309CE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i="0" u="none" strike="noStrike" dirty="0">
                <a:solidFill>
                  <a:srgbClr val="309CE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400" b="1" i="0" u="none" strike="noStrike" baseline="-25000" dirty="0">
                <a:solidFill>
                  <a:srgbClr val="309CE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4(s)</a:t>
            </a:r>
            <a:r>
              <a:rPr lang="en-US" sz="2400" b="1" i="0" u="none" strike="noStrike" dirty="0">
                <a:solidFill>
                  <a:srgbClr val="309CE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400" b="1" i="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1.8Mg</a:t>
            </a:r>
            <a:r>
              <a:rPr lang="en-US" sz="2400" b="1" i="0" u="none" strike="noStrike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2+</a:t>
            </a:r>
            <a:r>
              <a:rPr lang="en-US" sz="2400" b="1" i="0" u="none" strike="noStrike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b="1" i="0" u="none" strike="noStrike" baseline="-25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aq</a:t>
            </a:r>
            <a:r>
              <a:rPr lang="en-US" sz="2400" b="1" i="0" u="none" strike="noStrike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2400" b="1" i="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+ 2SiO</a:t>
            </a:r>
            <a:r>
              <a:rPr lang="en-US" sz="2400" b="1" i="0" u="none" strike="noStrike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2(</a:t>
            </a:r>
            <a:r>
              <a:rPr lang="en-US" sz="2400" b="1" i="0" u="none" strike="noStrike" baseline="-25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aq</a:t>
            </a:r>
            <a:r>
              <a:rPr lang="en-US" sz="2400" b="1" i="0" u="none" strike="noStrike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rtl="0">
              <a:spcBef>
                <a:spcPts val="600"/>
              </a:spcBef>
              <a:spcAft>
                <a:spcPts val="0"/>
              </a:spcAft>
            </a:pP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b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1" i="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2HCO</a:t>
            </a:r>
            <a:r>
              <a:rPr lang="en-US" sz="2400" b="1" i="0" u="none" strike="noStrike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3(</a:t>
            </a:r>
            <a:r>
              <a:rPr lang="en-US" sz="2400" b="1" i="0" u="none" strike="noStrike" baseline="-25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aq</a:t>
            </a:r>
            <a:r>
              <a:rPr lang="en-US" sz="2400" b="1" i="0" u="none" strike="noStrike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2400" b="1" i="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Ca</a:t>
            </a:r>
            <a:r>
              <a:rPr lang="en-US" sz="2400" b="1" i="0" u="none" strike="noStrike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2+</a:t>
            </a:r>
            <a:r>
              <a:rPr lang="en-US" sz="2400" b="1" i="0" u="none" strike="noStrike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b="1" i="0" u="none" strike="noStrike" baseline="-25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aq</a:t>
            </a:r>
            <a:r>
              <a:rPr lang="en-US" sz="2400" b="1" i="0" u="none" strike="noStrike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2400" b="1" i="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sz="2400" b="1" i="0" u="none" strike="noStrike" dirty="0">
                <a:solidFill>
                  <a:srgbClr val="309CE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CaCO</a:t>
            </a:r>
            <a:r>
              <a:rPr lang="en-US" sz="2400" b="1" i="0" u="none" strike="noStrike" baseline="-25000" dirty="0">
                <a:solidFill>
                  <a:srgbClr val="309CE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3(s)</a:t>
            </a:r>
            <a:r>
              <a:rPr lang="en-US" sz="2400" b="1" i="0" u="none" strike="noStrike" dirty="0">
                <a:solidFill>
                  <a:srgbClr val="309CE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H</a:t>
            </a:r>
            <a:r>
              <a:rPr lang="en-US" sz="2400" b="1" i="0" u="none" strike="noStrike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b="1" i="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en-US" sz="2400" b="1" i="0" u="none" strike="noStrike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3(</a:t>
            </a:r>
            <a:r>
              <a:rPr lang="en-US" sz="2400" b="1" i="0" u="none" strike="noStrike" baseline="-25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aq</a:t>
            </a:r>
            <a:r>
              <a:rPr lang="en-US" sz="2400" b="1" i="0" u="none" strike="noStrike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2400" b="1" i="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600"/>
              </a:spcBef>
              <a:spcAft>
                <a:spcPts val="0"/>
              </a:spcAft>
            </a:pP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600"/>
              </a:spcBef>
              <a:spcAft>
                <a:spcPts val="0"/>
              </a:spcAft>
            </a:pPr>
            <a:br>
              <a:rPr lang="en-US" sz="1600" b="1" dirty="0">
                <a:solidFill>
                  <a:srgbClr val="309CE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1600" b="1" dirty="0">
              <a:solidFill>
                <a:srgbClr val="309CE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600"/>
              </a:spcBef>
              <a:spcAft>
                <a:spcPts val="0"/>
              </a:spcAft>
            </a:pPr>
            <a:endParaRPr lang="en-US" sz="1600" b="1" i="0" u="none" strike="noStrike" dirty="0">
              <a:solidFill>
                <a:srgbClr val="309CE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600"/>
              </a:spcBef>
              <a:spcAft>
                <a:spcPts val="0"/>
              </a:spcAft>
            </a:pPr>
            <a:r>
              <a:rPr lang="en-US" sz="1600" b="1" i="0" u="none" strike="noStrike" dirty="0">
                <a:solidFill>
                  <a:srgbClr val="309CE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Reactions assume initial fluid is rich in Ca and H</a:t>
            </a:r>
            <a:r>
              <a:rPr lang="en-US" sz="1600" b="1" i="0" u="none" strike="noStrike" baseline="-25000" dirty="0">
                <a:solidFill>
                  <a:srgbClr val="309CE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b="1" i="0" u="none" strike="noStrike" dirty="0">
                <a:solidFill>
                  <a:srgbClr val="309CE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en-US" sz="1600" b="1" dirty="0">
              <a:solidFill>
                <a:srgbClr val="309CE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184C46-7E3B-7E10-14D5-591AC7070017}"/>
              </a:ext>
            </a:extLst>
          </p:cNvPr>
          <p:cNvSpPr txBox="1"/>
          <p:nvPr/>
        </p:nvSpPr>
        <p:spPr>
          <a:xfrm>
            <a:off x="121920" y="1457642"/>
            <a:ext cx="2899477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arenR"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CO2 dissolves into acidic solution</a:t>
            </a:r>
          </a:p>
          <a:p>
            <a:pPr marL="342900" indent="-342900">
              <a:buFontTx/>
              <a:buAutoNum type="arabicParenR"/>
            </a:pPr>
            <a:endParaRPr lang="en-US" sz="24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rabicParenR"/>
            </a:pPr>
            <a:endParaRPr lang="en-US" sz="24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rabicParenR"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Olivine interacts with acidic fluid </a:t>
            </a:r>
          </a:p>
          <a:p>
            <a:pPr marL="342900" indent="-342900">
              <a:buAutoNum type="arabicParenR"/>
            </a:pPr>
            <a:endParaRPr lang="en-US" sz="24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rabicParenR"/>
            </a:pPr>
            <a:endParaRPr lang="en-US" sz="24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rabicParenR"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Calcite (carbonate) precipitation </a:t>
            </a:r>
          </a:p>
          <a:p>
            <a:pPr marL="342900" indent="-342900">
              <a:buAutoNum type="arabicParenR"/>
            </a:pPr>
            <a:endParaRPr lang="en-US" sz="1400" dirty="0">
              <a:solidFill>
                <a:schemeClr val="accent4">
                  <a:lumMod val="75000"/>
                </a:schemeClr>
              </a:solidFill>
            </a:endParaRPr>
          </a:p>
          <a:p>
            <a:pPr marL="342900" indent="-342900">
              <a:buAutoNum type="arabicParenR"/>
            </a:pPr>
            <a:endParaRPr lang="en-US" sz="1400" dirty="0">
              <a:solidFill>
                <a:schemeClr val="accent4">
                  <a:lumMod val="75000"/>
                </a:schemeClr>
              </a:solidFill>
            </a:endParaRPr>
          </a:p>
          <a:p>
            <a:pPr marL="342900" indent="-342900">
              <a:buAutoNum type="arabicParenR"/>
            </a:pPr>
            <a:endParaRPr lang="en-US" sz="1400" dirty="0">
              <a:solidFill>
                <a:schemeClr val="accent4">
                  <a:lumMod val="75000"/>
                </a:schemeClr>
              </a:solidFill>
            </a:endParaRPr>
          </a:p>
          <a:p>
            <a:pPr marL="342900" indent="-342900">
              <a:buAutoNum type="arabicParenR"/>
            </a:pPr>
            <a:endParaRPr lang="en-US" sz="1400" dirty="0">
              <a:solidFill>
                <a:schemeClr val="accent4">
                  <a:lumMod val="75000"/>
                </a:schemeClr>
              </a:solidFill>
            </a:endParaRPr>
          </a:p>
          <a:p>
            <a:pPr marL="342900" indent="-342900">
              <a:buAutoNum type="arabicParenR"/>
            </a:pPr>
            <a:endParaRPr lang="en-US" sz="1400" dirty="0">
              <a:solidFill>
                <a:schemeClr val="accent3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40C3F0-67BC-868D-77A6-D2D255BCB8C8}"/>
              </a:ext>
            </a:extLst>
          </p:cNvPr>
          <p:cNvSpPr txBox="1"/>
          <p:nvPr/>
        </p:nvSpPr>
        <p:spPr>
          <a:xfrm>
            <a:off x="3236066" y="3710612"/>
            <a:ext cx="2267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309CE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Mg-rich olivine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8A4E57-3AA8-C23E-8C3B-34DAAAA1C606}"/>
              </a:ext>
            </a:extLst>
          </p:cNvPr>
          <p:cNvSpPr txBox="1"/>
          <p:nvPr/>
        </p:nvSpPr>
        <p:spPr>
          <a:xfrm>
            <a:off x="5728584" y="5035828"/>
            <a:ext cx="9095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309CE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Calcite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5E1545-864B-4518-57D3-91C118A534EE}"/>
              </a:ext>
            </a:extLst>
          </p:cNvPr>
          <p:cNvSpPr txBox="1"/>
          <p:nvPr/>
        </p:nvSpPr>
        <p:spPr>
          <a:xfrm>
            <a:off x="5399421" y="3688841"/>
            <a:ext cx="1222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Aqueous magnesium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9E4608-A44C-26B3-3910-34754E1DF095}"/>
              </a:ext>
            </a:extLst>
          </p:cNvPr>
          <p:cNvSpPr txBox="1"/>
          <p:nvPr/>
        </p:nvSpPr>
        <p:spPr>
          <a:xfrm>
            <a:off x="2800784" y="1908110"/>
            <a:ext cx="1194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Carbon Dioxide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8B5D7E-CDF6-F116-709E-EC633D72CC8E}"/>
              </a:ext>
            </a:extLst>
          </p:cNvPr>
          <p:cNvSpPr txBox="1"/>
          <p:nvPr/>
        </p:nvSpPr>
        <p:spPr>
          <a:xfrm>
            <a:off x="3758725" y="1908109"/>
            <a:ext cx="11942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9C8A8B-5D76-E296-293E-CFAAE82FAF4E}"/>
              </a:ext>
            </a:extLst>
          </p:cNvPr>
          <p:cNvSpPr txBox="1"/>
          <p:nvPr/>
        </p:nvSpPr>
        <p:spPr>
          <a:xfrm>
            <a:off x="5010583" y="1918993"/>
            <a:ext cx="1194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Carbonic acid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31C3E8-A79A-6E84-D11E-683DAABC355A}"/>
              </a:ext>
            </a:extLst>
          </p:cNvPr>
          <p:cNvSpPr txBox="1"/>
          <p:nvPr/>
        </p:nvSpPr>
        <p:spPr>
          <a:xfrm>
            <a:off x="2911090" y="5061804"/>
            <a:ext cx="1368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Bicarbonate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AB21724-4C78-7657-B988-F53255575379}"/>
              </a:ext>
            </a:extLst>
          </p:cNvPr>
          <p:cNvSpPr txBox="1"/>
          <p:nvPr/>
        </p:nvSpPr>
        <p:spPr>
          <a:xfrm>
            <a:off x="4273256" y="5061804"/>
            <a:ext cx="1096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Aqueous calcium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2F17DE-F7DA-5DFD-097D-C388A09FF69D}"/>
              </a:ext>
            </a:extLst>
          </p:cNvPr>
          <p:cNvSpPr txBox="1"/>
          <p:nvPr/>
        </p:nvSpPr>
        <p:spPr>
          <a:xfrm>
            <a:off x="6621666" y="5035828"/>
            <a:ext cx="1194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Carbonic acid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2A79B05-B3EC-B24D-4308-B23B95F2EB52}"/>
              </a:ext>
            </a:extLst>
          </p:cNvPr>
          <p:cNvSpPr txBox="1"/>
          <p:nvPr/>
        </p:nvSpPr>
        <p:spPr>
          <a:xfrm>
            <a:off x="6836336" y="3710612"/>
            <a:ext cx="1222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Aqueous silicon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689C563-85F2-8B5B-F3EF-BFBA1FE93DEB}"/>
              </a:ext>
            </a:extLst>
          </p:cNvPr>
          <p:cNvSpPr txBox="1"/>
          <p:nvPr/>
        </p:nvSpPr>
        <p:spPr>
          <a:xfrm>
            <a:off x="64048" y="-21348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FE4D6706-7EC2-2BC5-3D65-A670BB6DB887}"/>
              </a:ext>
            </a:extLst>
          </p:cNvPr>
          <p:cNvSpPr txBox="1"/>
          <p:nvPr/>
        </p:nvSpPr>
        <p:spPr>
          <a:xfrm>
            <a:off x="9810279" y="3001002"/>
            <a:ext cx="11320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Source: K-ALFAA</a:t>
            </a:r>
          </a:p>
        </p:txBody>
      </p:sp>
    </p:spTree>
    <p:extLst>
      <p:ext uri="{BB962C8B-B14F-4D97-AF65-F5344CB8AC3E}">
        <p14:creationId xmlns:p14="http://schemas.microsoft.com/office/powerpoint/2010/main" val="3994203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704A3-7FEE-445F-15C8-28DA48A7F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Implications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0D2D02-E2E9-8C25-EC1C-98F5879AA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0"/>
            <a:ext cx="9231957" cy="4663440"/>
          </a:xfrm>
        </p:spPr>
        <p:txBody>
          <a:bodyPr>
            <a:normAutofit/>
          </a:bodyPr>
          <a:lstStyle/>
          <a:p>
            <a:r>
              <a:rPr lang="en-US" sz="33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Olivine carbonation was observed.</a:t>
            </a:r>
          </a:p>
          <a:p>
            <a:r>
              <a:rPr lang="en-US" sz="33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CO2 bearing fluids are involved in the formation of olivine-carbonate assemblages.</a:t>
            </a:r>
          </a:p>
          <a:p>
            <a:r>
              <a:rPr lang="en-US" sz="3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Possible environmental conditions to form carbonates on Bennu using serpentinization at hydrothermal vents as an analog. </a:t>
            </a:r>
          </a:p>
          <a:p>
            <a:r>
              <a:rPr lang="en-US" sz="33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Store CO2 in an environmentally friendly way. 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618358-A004-A41C-FDAE-C59F270138F8}"/>
              </a:ext>
            </a:extLst>
          </p:cNvPr>
          <p:cNvSpPr txBox="1"/>
          <p:nvPr/>
        </p:nvSpPr>
        <p:spPr>
          <a:xfrm>
            <a:off x="64048" y="-21348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075279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704A3-7FEE-445F-15C8-28DA48A7F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197" y="613602"/>
            <a:ext cx="4534047" cy="1584895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0D2D02-E2E9-8C25-EC1C-98F5879AA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3911" y="2409428"/>
            <a:ext cx="4201032" cy="3880514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Await sample return by OSIRIS-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REx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September 24, 2023. </a:t>
            </a:r>
          </a:p>
        </p:txBody>
      </p:sp>
      <p:pic>
        <p:nvPicPr>
          <p:cNvPr id="9" name="Picture 8" descr="A picture containing outdoor, toy&#10;&#10;Description automatically generated">
            <a:extLst>
              <a:ext uri="{FF2B5EF4-FFF2-40B4-BE49-F238E27FC236}">
                <a16:creationId xmlns:a16="http://schemas.microsoft.com/office/drawing/2014/main" id="{44481486-06F8-BE83-0B24-48AB45D62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0AE927-3EA5-EE5A-D098-A3719F740FCB}"/>
              </a:ext>
            </a:extLst>
          </p:cNvPr>
          <p:cNvSpPr txBox="1"/>
          <p:nvPr/>
        </p:nvSpPr>
        <p:spPr>
          <a:xfrm>
            <a:off x="7043911" y="6575389"/>
            <a:ext cx="22124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Source: NASA/University of Arizona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FFC756-651C-F777-439E-F00FE8C5EAA8}"/>
              </a:ext>
            </a:extLst>
          </p:cNvPr>
          <p:cNvSpPr txBox="1"/>
          <p:nvPr/>
        </p:nvSpPr>
        <p:spPr>
          <a:xfrm>
            <a:off x="64048" y="-21348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23904936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TM03457515[[fn=View]]</Template>
  <TotalTime>1008</TotalTime>
  <Words>463</Words>
  <Application>Microsoft Office PowerPoint</Application>
  <PresentationFormat>Widescreen</PresentationFormat>
  <Paragraphs>135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Century Schoolbook</vt:lpstr>
      <vt:lpstr>Wingdings 2</vt:lpstr>
      <vt:lpstr>View</vt:lpstr>
      <vt:lpstr>Hydrothermal Alteration on Earth and Asteroids: IODP Emphasis</vt:lpstr>
      <vt:lpstr>PowerPoint Presentation</vt:lpstr>
      <vt:lpstr>Motivation</vt:lpstr>
      <vt:lpstr>Methodology</vt:lpstr>
      <vt:lpstr>PowerPoint Presentation</vt:lpstr>
      <vt:lpstr>Identify Regions of Interest</vt:lpstr>
      <vt:lpstr>Olivine-Carbonate Reaction</vt:lpstr>
      <vt:lpstr>Implications</vt:lpstr>
      <vt:lpstr>Future Work</vt:lpstr>
      <vt:lpstr>Acknowledgements </vt:lpstr>
      <vt:lpstr>Thank you!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Hydrothermal Alteration on Earth and Asteroids: IODP and Serpentinization Emphasis</dc:title>
  <dc:creator>Nielsen, Sarah Ann - (sarahn2)</dc:creator>
  <cp:lastModifiedBy>Coe, Michelle A - (macoe)</cp:lastModifiedBy>
  <cp:revision>32</cp:revision>
  <dcterms:created xsi:type="dcterms:W3CDTF">2023-03-29T20:22:31Z</dcterms:created>
  <dcterms:modified xsi:type="dcterms:W3CDTF">2023-04-14T17:47:08Z</dcterms:modified>
</cp:coreProperties>
</file>